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41" r:id="rId2"/>
    <p:sldId id="342" r:id="rId3"/>
    <p:sldId id="275" r:id="rId4"/>
    <p:sldId id="294" r:id="rId5"/>
    <p:sldId id="276" r:id="rId6"/>
    <p:sldId id="273" r:id="rId7"/>
    <p:sldId id="343" r:id="rId8"/>
    <p:sldId id="344" r:id="rId9"/>
    <p:sldId id="281" r:id="rId10"/>
    <p:sldId id="345" r:id="rId11"/>
    <p:sldId id="279" r:id="rId12"/>
    <p:sldId id="351" r:id="rId13"/>
    <p:sldId id="354" r:id="rId14"/>
    <p:sldId id="352" r:id="rId15"/>
    <p:sldId id="346" r:id="rId16"/>
    <p:sldId id="297" r:id="rId17"/>
    <p:sldId id="350" r:id="rId18"/>
    <p:sldId id="349" r:id="rId19"/>
    <p:sldId id="347" r:id="rId20"/>
    <p:sldId id="348" r:id="rId21"/>
    <p:sldId id="270" r:id="rId22"/>
    <p:sldId id="353" r:id="rId23"/>
    <p:sldId id="30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268"/>
    <a:srgbClr val="F79A93"/>
    <a:srgbClr val="7DD9EF"/>
    <a:srgbClr val="B381D9"/>
    <a:srgbClr val="80EC95"/>
    <a:srgbClr val="A66BD3"/>
    <a:srgbClr val="F31929"/>
    <a:srgbClr val="FFFF66"/>
    <a:srgbClr val="FF3399"/>
    <a:srgbClr val="1BB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7" autoAdjust="0"/>
    <p:restoredTop sz="86420" autoAdjust="0"/>
  </p:normalViewPr>
  <p:slideViewPr>
    <p:cSldViewPr>
      <p:cViewPr>
        <p:scale>
          <a:sx n="79" d="100"/>
          <a:sy n="79" d="100"/>
        </p:scale>
        <p:origin x="148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B4DCFA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45-4485-9F61-7179314A1FAB}"/>
              </c:ext>
            </c:extLst>
          </c:dPt>
          <c:dPt>
            <c:idx val="1"/>
            <c:bubble3D val="0"/>
            <c:spPr>
              <a:solidFill>
                <a:srgbClr val="F14124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45-4485-9F61-7179314A1F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45-4485-9F61-7179314A1F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45-4485-9F61-7179314A1F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45-4485-9F61-7179314A1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99980-BD32-434F-87BD-B3E5E1BA3844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9A1FF-0A86-45B6-9BE2-41999267D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0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9A1FF-0A86-45B6-9BE2-41999267DD5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7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9A1FF-0A86-45B6-9BE2-41999267DD5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8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1523">
                <a:solidFill>
                  <a:schemeClr val="tx2"/>
                </a:solidFill>
              </a:defRPr>
            </a:lvl1pPr>
            <a:lvl2pPr marL="31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443127" indent="-316520" algn="l">
              <a:defRPr sz="373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0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7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0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3185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5" cy="835460"/>
          </a:xfrm>
        </p:spPr>
        <p:txBody>
          <a:bodyPr anchor="t"/>
          <a:lstStyle>
            <a:lvl1pPr marL="0" indent="0" algn="r">
              <a:buNone/>
              <a:defRPr sz="1385">
                <a:solidFill>
                  <a:schemeClr val="tx2"/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8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0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662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246"/>
            </a:lvl1pPr>
            <a:lvl2pPr>
              <a:defRPr sz="1246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662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marL="0" lvl="0" indent="0" algn="ctr" defTabSz="633039" rtl="0" eaLnBrk="1" latinLnBrk="0" hangingPunct="1">
              <a:spcBef>
                <a:spcPct val="20000"/>
              </a:spcBef>
              <a:spcAft>
                <a:spcPts val="20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246"/>
            </a:lvl1pPr>
            <a:lvl2pPr>
              <a:defRPr sz="1246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5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8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7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158260" indent="-158260" algn="l">
              <a:defRPr sz="1938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1523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969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7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38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5" cy="2163020"/>
          </a:xfrm>
        </p:spPr>
        <p:txBody>
          <a:bodyPr anchor="b"/>
          <a:lstStyle>
            <a:lvl1pPr marL="126608" indent="-126608">
              <a:buFont typeface="Georgia" pitchFamily="18" charset="0"/>
              <a:buChar char="*"/>
              <a:defRPr sz="1108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3185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3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2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2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9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221564" indent="-221564" algn="r" defTabSz="633039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185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58260" indent="-126608" algn="l" defTabSz="633039" rtl="0" eaLnBrk="1" latinLnBrk="0" hangingPunct="1">
        <a:spcBef>
          <a:spcPct val="20000"/>
        </a:spcBef>
        <a:spcAft>
          <a:spcPts val="20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79823" indent="-126608" algn="l" defTabSz="633039" rtl="0" eaLnBrk="1" latinLnBrk="0" hangingPunct="1">
        <a:spcBef>
          <a:spcPct val="20000"/>
        </a:spcBef>
        <a:spcAft>
          <a:spcPts val="20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9735" indent="-126608" algn="l" defTabSz="633039" rtl="0" eaLnBrk="1" latinLnBrk="0" hangingPunct="1">
        <a:spcBef>
          <a:spcPct val="20000"/>
        </a:spcBef>
        <a:spcAft>
          <a:spcPts val="20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59647" indent="-126608" algn="l" defTabSz="633039" rtl="0" eaLnBrk="1" latinLnBrk="0" hangingPunct="1">
        <a:spcBef>
          <a:spcPct val="20000"/>
        </a:spcBef>
        <a:spcAft>
          <a:spcPts val="20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62219" indent="-126608" algn="l" defTabSz="633039" rtl="0" eaLnBrk="1" latinLnBrk="0" hangingPunct="1">
        <a:spcBef>
          <a:spcPct val="20000"/>
        </a:spcBef>
        <a:spcAft>
          <a:spcPts val="20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9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52131" indent="-126608" algn="l" defTabSz="633039" rtl="0" eaLnBrk="1" latinLnBrk="0" hangingPunct="1">
        <a:spcBef>
          <a:spcPct val="20000"/>
        </a:spcBef>
        <a:spcAft>
          <a:spcPts val="20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9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61034" indent="-126608" algn="l" defTabSz="633039" rtl="0" eaLnBrk="1" latinLnBrk="0" hangingPunct="1">
        <a:spcBef>
          <a:spcPct val="20000"/>
        </a:spcBef>
        <a:spcAft>
          <a:spcPts val="20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9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82598" indent="-126608" algn="l" defTabSz="633039" rtl="0" eaLnBrk="1" latinLnBrk="0" hangingPunct="1">
        <a:spcBef>
          <a:spcPct val="20000"/>
        </a:spcBef>
        <a:spcAft>
          <a:spcPts val="20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9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91501" indent="-126608" algn="l" defTabSz="633039" rtl="0" eaLnBrk="1" latinLnBrk="0" hangingPunct="1">
        <a:spcBef>
          <a:spcPct val="20000"/>
        </a:spcBef>
        <a:spcAft>
          <a:spcPts val="20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9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49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17" y="-29784"/>
            <a:ext cx="9141418" cy="687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99253" y="373627"/>
            <a:ext cx="925252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endParaRPr lang="ru-RU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Чебурашка» г. Волгодонска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8653" y="901977"/>
            <a:ext cx="9155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отчет младшей группы №5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«Гномики»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2022 – 2023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1570" y="6087718"/>
            <a:ext cx="913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Воспитатели: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Фреер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Ю. А.,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Асварова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М. А.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30" y="4941168"/>
            <a:ext cx="1576678" cy="1727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167514"/>
            <a:ext cx="4833018" cy="36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" y="-99392"/>
            <a:ext cx="9141418" cy="6874607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971600" y="1070103"/>
            <a:ext cx="3383073" cy="4201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Лепка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15715" y="387359"/>
            <a:ext cx="5112568" cy="465503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21723" y="329642"/>
            <a:ext cx="610055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319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60032" y="1061983"/>
            <a:ext cx="2952329" cy="428308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BB73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1847" y="1028626"/>
            <a:ext cx="294048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Рисование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146" y="1587342"/>
            <a:ext cx="2980359" cy="22352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146" y="3915265"/>
            <a:ext cx="2982825" cy="22371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7331" y="2181325"/>
            <a:ext cx="4538351" cy="34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0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" y="-99392"/>
            <a:ext cx="9141418" cy="6874607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839689" y="692696"/>
            <a:ext cx="5472609" cy="4138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Социально-коммуникативное развитие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663" y="1257812"/>
            <a:ext cx="3831331" cy="382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190" y="1257811"/>
            <a:ext cx="3822285" cy="382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90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" y="-99392"/>
            <a:ext cx="9141418" cy="687460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819" y="548680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211" y="1268760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19" y="4437112"/>
            <a:ext cx="1872208" cy="20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5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" y="-99392"/>
            <a:ext cx="9141418" cy="6874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19" y="4437112"/>
            <a:ext cx="1872208" cy="205173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15" y="404664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457" y="2060848"/>
            <a:ext cx="4202707" cy="420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45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" y="15999"/>
            <a:ext cx="9141418" cy="6874607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483768" y="476672"/>
            <a:ext cx="4032448" cy="4138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Изучаем Родной край 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852552"/>
            <a:ext cx="3360374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542" y="1196752"/>
            <a:ext cx="3360374" cy="252028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945" y="3681028"/>
            <a:ext cx="2848781" cy="28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4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678"/>
            <a:ext cx="9141418" cy="6874607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42405"/>
            <a:ext cx="3500362" cy="262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256" y="1100350"/>
            <a:ext cx="3384376" cy="25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193" y="3789040"/>
            <a:ext cx="3498745" cy="26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266" y="3827537"/>
            <a:ext cx="3349352" cy="256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98401" y="406424"/>
            <a:ext cx="5544616" cy="51179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Игровая деятельность</a:t>
            </a:r>
            <a:endParaRPr 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90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418" cy="687460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411760" y="476672"/>
            <a:ext cx="4489262" cy="62772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Трудовая деятельность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2413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532" y="1412775"/>
            <a:ext cx="3024336" cy="403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7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60748"/>
            <a:ext cx="34594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298" y="1160748"/>
            <a:ext cx="3411815" cy="25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2643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418" cy="68746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830" y="431957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«Доброе сердце»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9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418" cy="6874607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558" y="1556792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31"/>
          <a:stretch/>
        </p:blipFill>
        <p:spPr>
          <a:xfrm>
            <a:off x="773104" y="4249638"/>
            <a:ext cx="3637351" cy="2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06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678"/>
            <a:ext cx="9141418" cy="687460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64" y="1182129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709" y="2276872"/>
            <a:ext cx="4133902" cy="368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63880" y="504834"/>
            <a:ext cx="2963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месяца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202161"/>
            <a:ext cx="137985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0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17" y="-29784"/>
            <a:ext cx="9141418" cy="6874607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467544" y="548680"/>
            <a:ext cx="8229600" cy="5904656"/>
          </a:xfrm>
          <a:prstGeom prst="rect">
            <a:avLst/>
          </a:prstGeom>
        </p:spPr>
        <p:txBody>
          <a:bodyPr>
            <a:normAutofit/>
          </a:bodyPr>
          <a:lstStyle>
            <a:lvl1pPr marL="158260" indent="-126608" algn="l" defTabSz="633039" rtl="0" eaLnBrk="1" latinLnBrk="0" hangingPunct="1">
              <a:spcBef>
                <a:spcPct val="20000"/>
              </a:spcBef>
              <a:spcAft>
                <a:spcPts val="20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9823" indent="-126608" algn="l" defTabSz="633039" rtl="0" eaLnBrk="1" latinLnBrk="0" hangingPunct="1">
              <a:spcBef>
                <a:spcPct val="20000"/>
              </a:spcBef>
              <a:spcAft>
                <a:spcPts val="20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38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9735" indent="-126608" algn="l" defTabSz="633039" rtl="0" eaLnBrk="1" latinLnBrk="0" hangingPunct="1">
              <a:spcBef>
                <a:spcPct val="20000"/>
              </a:spcBef>
              <a:spcAft>
                <a:spcPts val="20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2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9647" indent="-126608" algn="l" defTabSz="633039" rtl="0" eaLnBrk="1" latinLnBrk="0" hangingPunct="1">
              <a:spcBef>
                <a:spcPct val="20000"/>
              </a:spcBef>
              <a:spcAft>
                <a:spcPts val="20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10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2219" indent="-126608" algn="l" defTabSz="633039" rtl="0" eaLnBrk="1" latinLnBrk="0" hangingPunct="1">
              <a:spcBef>
                <a:spcPct val="20000"/>
              </a:spcBef>
              <a:spcAft>
                <a:spcPts val="20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96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52131" indent="-126608" algn="l" defTabSz="633039" rtl="0" eaLnBrk="1" latinLnBrk="0" hangingPunct="1">
              <a:spcBef>
                <a:spcPct val="20000"/>
              </a:spcBef>
              <a:spcAft>
                <a:spcPts val="20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96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61034" indent="-126608" algn="l" defTabSz="633039" rtl="0" eaLnBrk="1" latinLnBrk="0" hangingPunct="1">
              <a:spcBef>
                <a:spcPct val="20000"/>
              </a:spcBef>
              <a:spcAft>
                <a:spcPts val="20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96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82598" indent="-126608" algn="l" defTabSz="633039" rtl="0" eaLnBrk="1" latinLnBrk="0" hangingPunct="1">
              <a:spcBef>
                <a:spcPct val="20000"/>
              </a:spcBef>
              <a:spcAft>
                <a:spcPts val="20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96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91501" indent="-126608" algn="l" defTabSz="633039" rtl="0" eaLnBrk="1" latinLnBrk="0" hangingPunct="1">
              <a:spcBef>
                <a:spcPct val="20000"/>
              </a:spcBef>
              <a:spcAft>
                <a:spcPts val="20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96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Уважаемые родители!</a:t>
            </a:r>
          </a:p>
          <a:p>
            <a:pPr marL="0" indent="0" algn="ctr">
              <a:lnSpc>
                <a:spcPts val="3500"/>
              </a:lnSpc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Поздравляем вас с успешным окончанием учебного года! </a:t>
            </a:r>
          </a:p>
          <a:p>
            <a:pPr marL="0" indent="0" algn="ctr">
              <a:lnSpc>
                <a:spcPts val="3500"/>
              </a:lnSpc>
              <a:buFont typeface="Georgia" pitchFamily="18" charset="0"/>
              <a:buNone/>
            </a:pPr>
            <a:r>
              <a:rPr lang="ru-RU" sz="36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Хочется, чтобы окончание года было приятным и запоминающимся. </a:t>
            </a:r>
          </a:p>
          <a:p>
            <a:pPr marL="0" indent="0" algn="ctr">
              <a:lnSpc>
                <a:spcPts val="3500"/>
              </a:lnSpc>
              <a:buFont typeface="Georgia" pitchFamily="18" charset="0"/>
              <a:buNone/>
            </a:pPr>
            <a:r>
              <a:rPr lang="ru-RU" sz="36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Мы хотим вам рассказать о том, как мы жили в этом году, что было в нашей жизни интересного, веселого и грустного,</a:t>
            </a:r>
          </a:p>
          <a:p>
            <a:pPr marL="0" indent="0" algn="ctr">
              <a:lnSpc>
                <a:spcPts val="3500"/>
              </a:lnSpc>
              <a:buFont typeface="Georgia" pitchFamily="18" charset="0"/>
              <a:buNone/>
            </a:pPr>
            <a:r>
              <a:rPr lang="ru-RU" sz="36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 чему мы научились!</a:t>
            </a:r>
            <a:endParaRPr lang="ru-RU" sz="36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30" y="4941168"/>
            <a:ext cx="1576678" cy="17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14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" y="-9442"/>
            <a:ext cx="9144793" cy="68768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518070"/>
            <a:ext cx="5823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4D: Дети, Движение, Дружба, Двор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20221102_094625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627" y="1302300"/>
            <a:ext cx="3329407" cy="2483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28" y="3847092"/>
            <a:ext cx="3256922" cy="2442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679" y="1302300"/>
            <a:ext cx="3249282" cy="2436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847092"/>
            <a:ext cx="3256921" cy="244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7" y="-16607"/>
            <a:ext cx="9141418" cy="68746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84732" y="378349"/>
            <a:ext cx="535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 ролевые игры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141" y="1094764"/>
            <a:ext cx="3448315" cy="257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8272" y="3764280"/>
            <a:ext cx="2067055" cy="260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0"/>
          <a:stretch/>
        </p:blipFill>
        <p:spPr bwMode="auto">
          <a:xfrm>
            <a:off x="4862901" y="1137121"/>
            <a:ext cx="3096344" cy="252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502" y="3763943"/>
            <a:ext cx="2058805" cy="255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93096"/>
            <a:ext cx="1976709" cy="216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38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418" cy="687460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178" y="1124744"/>
            <a:ext cx="335726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6"/>
          <a:stretch/>
        </p:blipFill>
        <p:spPr bwMode="auto">
          <a:xfrm>
            <a:off x="961928" y="3777956"/>
            <a:ext cx="361344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674820" y="1107054"/>
            <a:ext cx="3364509" cy="253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4820" y="3771507"/>
            <a:ext cx="3302884" cy="248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00485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35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678"/>
            <a:ext cx="9141418" cy="6874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407566"/>
            <a:ext cx="71689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Спасибо вам большое за помощь и внимание! </a:t>
            </a:r>
          </a:p>
          <a:p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Успехов вам и вашим детям!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4005064"/>
            <a:ext cx="5313737" cy="2449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518" y="1597638"/>
            <a:ext cx="3065345" cy="2296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202161"/>
            <a:ext cx="1379853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579" y="1596100"/>
            <a:ext cx="3063531" cy="22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9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17" y="-29784"/>
            <a:ext cx="9141418" cy="687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6398" y="1104827"/>
            <a:ext cx="4944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Списочный состав группы 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26 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ребёнка: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7 девчонок-хохотушек  </a:t>
            </a:r>
            <a:endParaRPr lang="ru-RU" sz="24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19 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храбрых мальчишек </a:t>
            </a:r>
          </a:p>
          <a:p>
            <a:pPr algn="just"/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Средняя посещаемость группы 16 человек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группы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29" y="4221088"/>
            <a:ext cx="2233751" cy="2447946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08811417"/>
              </p:ext>
            </p:extLst>
          </p:nvPr>
        </p:nvGraphicFramePr>
        <p:xfrm>
          <a:off x="1907704" y="298894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251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" y="14376"/>
            <a:ext cx="9141418" cy="6874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6E6AED-BE28-450D-A203-1BF433E7CDEB}"/>
              </a:ext>
            </a:extLst>
          </p:cNvPr>
          <p:cNvSpPr txBox="1"/>
          <p:nvPr/>
        </p:nvSpPr>
        <p:spPr>
          <a:xfrm>
            <a:off x="2435293" y="3717032"/>
            <a:ext cx="4273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ОБРАЗОВАТЕЛЬНЫЕ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1998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осуществлялась последующим направлениям: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3159274" y="2170468"/>
            <a:ext cx="2808312" cy="1827237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5646143" y="3763816"/>
            <a:ext cx="2016224" cy="1728192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487001" y="4467220"/>
            <a:ext cx="2016224" cy="172819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1427181" y="3703687"/>
            <a:ext cx="2016224" cy="172819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6294717" y="1628948"/>
            <a:ext cx="2016224" cy="1728192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768784" y="1713382"/>
            <a:ext cx="2016224" cy="1715244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31675" y="2702141"/>
            <a:ext cx="2661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3959" y="2109339"/>
            <a:ext cx="21410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60412" y="2125466"/>
            <a:ext cx="1941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91012" y="4234278"/>
            <a:ext cx="205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4802" y="5008150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6143" y="4177651"/>
            <a:ext cx="2090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4" b="100000" l="7283" r="93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591" y="4679175"/>
            <a:ext cx="2747683" cy="20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7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 со стрелкой вниз 14"/>
          <p:cNvSpPr/>
          <p:nvPr/>
        </p:nvSpPr>
        <p:spPr>
          <a:xfrm>
            <a:off x="936228" y="287654"/>
            <a:ext cx="7351558" cy="855771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Дети научились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30623" y="1150413"/>
            <a:ext cx="7364702" cy="1044479"/>
          </a:xfrm>
          <a:prstGeom prst="roundRect">
            <a:avLst/>
          </a:prstGeom>
          <a:solidFill>
            <a:srgbClr val="B381D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2606" y="1081380"/>
            <a:ext cx="7445910" cy="119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7980" lvl="0" algn="just">
              <a:lnSpc>
                <a:spcPts val="1700"/>
              </a:lnSpc>
              <a:spcAft>
                <a:spcPts val="0"/>
              </a:spcAft>
              <a:buSzPts val="1200"/>
              <a:tabLst>
                <a:tab pos="869950" algn="l"/>
              </a:tabLs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Сформировались представления о сенсорных эталонах: цветах спектра, геометрических фигурах, отношениях по величине и поддерживать использование их в самостоятельной деятельности (наблюдении, игре- экспериментировании, развивающих и дидактических играх и других видах деятельности).</a:t>
            </a:r>
            <a:endParaRPr lang="ru-RU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30623" y="2479859"/>
            <a:ext cx="7364702" cy="1088664"/>
          </a:xfrm>
          <a:prstGeom prst="roundRect">
            <a:avLst/>
          </a:prstGeom>
          <a:solidFill>
            <a:srgbClr val="80EC9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12576" y="2457080"/>
            <a:ext cx="7282749" cy="119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7980" lvl="0" algn="just">
              <a:lnSpc>
                <a:spcPts val="1700"/>
              </a:lnSpc>
              <a:spcBef>
                <a:spcPts val="5"/>
              </a:spcBef>
              <a:spcAft>
                <a:spcPts val="0"/>
              </a:spcAft>
              <a:buSzPts val="1200"/>
              <a:tabLst>
                <a:tab pos="751205" algn="l"/>
              </a:tabLs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Сформировались умения внимательно рассматривать картинку, народную игрушку, узнавать в изображенном знакомые предметы и объекты, устанавливать связь между предметами и их изображением  в рисунке, лепке; понимать сюжет, эмоционально откликаться, реагировать, сопереживать героям; привлечь внимание к некоторым средствам выразительности</a:t>
            </a:r>
            <a:r>
              <a:rPr lang="ru-RU" sz="14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198160" y="2023074"/>
            <a:ext cx="741926" cy="464257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76626" y="3947530"/>
            <a:ext cx="7364702" cy="1014380"/>
          </a:xfrm>
          <a:prstGeom prst="roundRect">
            <a:avLst/>
          </a:prstGeom>
          <a:solidFill>
            <a:srgbClr val="7DD9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91044" y="3892917"/>
            <a:ext cx="7732689" cy="119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0520" lvl="0" algn="just">
              <a:lnSpc>
                <a:spcPts val="1700"/>
              </a:lnSpc>
              <a:spcBef>
                <a:spcPts val="5"/>
              </a:spcBef>
              <a:spcAft>
                <a:spcPts val="0"/>
              </a:spcAft>
              <a:buSzPts val="1200"/>
              <a:tabLst>
                <a:tab pos="839470" algn="l"/>
              </a:tabLs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Развились умения самостоятельно правильно умываться, причесываться, пользоваться носовым платком, туалетом, одеваться и раздеваться при незначительной помощи, ухаживать за своими вещами и игрушками, навыки культурного поведения во время еды, правильно пользоваться ложкой, вилкой, салфеткой.</a:t>
            </a:r>
            <a:endParaRPr lang="ru-RU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198160" y="3552142"/>
            <a:ext cx="741926" cy="401950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53604" y="5272810"/>
            <a:ext cx="7364702" cy="1088664"/>
          </a:xfrm>
          <a:prstGeom prst="roundRect">
            <a:avLst/>
          </a:prstGeom>
          <a:solidFill>
            <a:srgbClr val="F4726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201037" y="4863872"/>
            <a:ext cx="741926" cy="401950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49142" y="5273128"/>
            <a:ext cx="7641619" cy="119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7345" lvl="0" algn="just">
              <a:lnSpc>
                <a:spcPts val="1700"/>
              </a:lnSpc>
              <a:spcBef>
                <a:spcPts val="5"/>
              </a:spcBef>
              <a:spcAft>
                <a:spcPts val="0"/>
              </a:spcAft>
              <a:buSzPts val="1200"/>
              <a:tabLst>
                <a:tab pos="757555" algn="l"/>
              </a:tabLs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Развились умение использовать дружелюбный, спокойный тон, речевые формы вежливого общения с взрослыми и сверстниками: здороваться, прощаться, благодарить, выражать просьбу, знакомиться.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Обогащать словарь детей за счет расширения представлений о людях, предметах, объектах природы ближайшего окружения.</a:t>
            </a:r>
            <a:endParaRPr lang="ru-RU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1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" y="0"/>
            <a:ext cx="9141418" cy="687460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606693" y="476672"/>
            <a:ext cx="3960440" cy="33778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7423" y="1006298"/>
            <a:ext cx="3476036" cy="39511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Математическое развитие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48064" y="954874"/>
            <a:ext cx="3074953" cy="44653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Природный мир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005064"/>
            <a:ext cx="3074953" cy="23062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541832"/>
            <a:ext cx="3072341" cy="23042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352" y="1592115"/>
            <a:ext cx="2950682" cy="2216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563" y="3999818"/>
            <a:ext cx="2966260" cy="22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6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" y="14376"/>
            <a:ext cx="9141418" cy="687460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606693" y="476672"/>
            <a:ext cx="3960440" cy="33778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33712" y="1096483"/>
            <a:ext cx="2945962" cy="37299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Экспериментирование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60032" y="1088863"/>
            <a:ext cx="3074953" cy="3757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ОБЖ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767" y="4040857"/>
            <a:ext cx="3258108" cy="244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67" y="1556792"/>
            <a:ext cx="3273852" cy="2448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1" y="1536998"/>
            <a:ext cx="3074953" cy="2306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77" y="3999973"/>
            <a:ext cx="3082543" cy="23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7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" y="14376"/>
            <a:ext cx="9141418" cy="68746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9832" y="477193"/>
            <a:ext cx="34563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Речевое развитие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196" y="3764578"/>
            <a:ext cx="3587557" cy="2690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244" y="1052735"/>
            <a:ext cx="3483736" cy="261280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196" y="1052735"/>
            <a:ext cx="3476797" cy="261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394" y="3684194"/>
            <a:ext cx="2851436" cy="28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" y="-99392"/>
            <a:ext cx="9141418" cy="6874607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971600" y="1070103"/>
            <a:ext cx="3383073" cy="4201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Конструирование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15715" y="387359"/>
            <a:ext cx="5112568" cy="465503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21723" y="329642"/>
            <a:ext cx="610055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3192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60032" y="1061983"/>
            <a:ext cx="2952329" cy="428308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BB73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1250" y="1028626"/>
            <a:ext cx="294048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Аппликация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81860"/>
            <a:ext cx="3168352" cy="242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23"/>
          <a:stretch/>
        </p:blipFill>
        <p:spPr>
          <a:xfrm>
            <a:off x="1366992" y="4063025"/>
            <a:ext cx="2592288" cy="2265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619245"/>
            <a:ext cx="3043519" cy="2282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063025"/>
            <a:ext cx="3026701" cy="22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19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5310</TotalTime>
  <Words>383</Words>
  <Application>Microsoft Office PowerPoint</Application>
  <PresentationFormat>Экран (4:3)</PresentationFormat>
  <Paragraphs>64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Calibri</vt:lpstr>
      <vt:lpstr>Georgia</vt:lpstr>
      <vt:lpstr>Monotype Corsiva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321</cp:revision>
  <dcterms:created xsi:type="dcterms:W3CDTF">2022-05-16T05:36:02Z</dcterms:created>
  <dcterms:modified xsi:type="dcterms:W3CDTF">2025-03-06T13:10:36Z</dcterms:modified>
</cp:coreProperties>
</file>